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43"/>
  </p:notesMasterIdLst>
  <p:handoutMasterIdLst>
    <p:handoutMasterId r:id="rId44"/>
  </p:handoutMasterIdLst>
  <p:sldIdLst>
    <p:sldId id="256" r:id="rId2"/>
    <p:sldId id="321" r:id="rId3"/>
    <p:sldId id="276" r:id="rId4"/>
    <p:sldId id="258" r:id="rId5"/>
    <p:sldId id="261" r:id="rId6"/>
    <p:sldId id="259" r:id="rId7"/>
    <p:sldId id="263" r:id="rId8"/>
    <p:sldId id="322" r:id="rId9"/>
    <p:sldId id="269" r:id="rId10"/>
    <p:sldId id="323" r:id="rId11"/>
    <p:sldId id="324" r:id="rId12"/>
    <p:sldId id="325" r:id="rId13"/>
    <p:sldId id="326" r:id="rId14"/>
    <p:sldId id="338" r:id="rId15"/>
    <p:sldId id="327" r:id="rId16"/>
    <p:sldId id="297" r:id="rId17"/>
    <p:sldId id="298" r:id="rId18"/>
    <p:sldId id="299" r:id="rId19"/>
    <p:sldId id="300" r:id="rId20"/>
    <p:sldId id="331" r:id="rId21"/>
    <p:sldId id="302" r:id="rId22"/>
    <p:sldId id="303" r:id="rId23"/>
    <p:sldId id="304" r:id="rId24"/>
    <p:sldId id="308" r:id="rId25"/>
    <p:sldId id="305" r:id="rId26"/>
    <p:sldId id="306" r:id="rId27"/>
    <p:sldId id="307" r:id="rId28"/>
    <p:sldId id="320" r:id="rId29"/>
    <p:sldId id="319" r:id="rId30"/>
    <p:sldId id="311" r:id="rId31"/>
    <p:sldId id="335" r:id="rId32"/>
    <p:sldId id="329" r:id="rId33"/>
    <p:sldId id="312" r:id="rId34"/>
    <p:sldId id="336" r:id="rId35"/>
    <p:sldId id="328" r:id="rId36"/>
    <p:sldId id="330" r:id="rId37"/>
    <p:sldId id="314" r:id="rId38"/>
    <p:sldId id="315" r:id="rId39"/>
    <p:sldId id="332" r:id="rId40"/>
    <p:sldId id="333" r:id="rId41"/>
    <p:sldId id="31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38" autoAdjust="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49427-7A98-403C-81E9-AD879ABF6C65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B0AA5-81F3-4174-81CA-DC67C1F84D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E48B-9CD3-46BC-96DD-95246F42B9FB}" type="datetimeFigureOut">
              <a:rPr lang="en-US" smtClean="0"/>
              <a:pPr/>
              <a:t>6/10/2010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D9677-6932-4767-B3C0-23DFF23CF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D9677-6932-4767-B3C0-23DFF23CF9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6BD4A8-1763-4A73-B66E-5192CFE8E452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6F9CF5-5903-4D51-94C7-93922389D5E1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511D0-9877-4458-943F-9B00502283CF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0A67C-0A10-4253-B763-4318EF6D7F87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F52FE-102F-4A18-9857-8520A4EA79D8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101EF-90A8-430A-A003-E3F49F9BB070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7CDD3-9249-4986-80DF-AC14279B5024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54B945-69DA-4B81-AA0B-32CE85979E6D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8DAAB-942A-4B99-812F-460F5732488A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B1E32B-B9F8-4CCB-AAF8-903EEF5EC579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E4505D-5BFF-4DA1-932B-789FCD4F70A8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C237C1-5F4D-4F57-ABA5-AB997AE668BF}" type="datetime1">
              <a:rPr lang="en-US" smtClean="0"/>
              <a:pPr/>
              <a:t>6/10/2010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220562-59AB-44D3-8189-33403212A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d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203936"/>
            <a:ext cx="8643998" cy="215362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effectLst/>
              </a:rPr>
              <a:t>An Automatic Approach </a:t>
            </a:r>
            <a:br>
              <a:rPr lang="en-US" sz="4400" dirty="0" smtClean="0">
                <a:effectLst/>
              </a:rPr>
            </a:br>
            <a:r>
              <a:rPr lang="en-US" sz="4400" dirty="0" smtClean="0">
                <a:effectLst/>
              </a:rPr>
              <a:t>To Verify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Sensor Network Systems</a:t>
            </a:r>
            <a:endParaRPr lang="en-US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78595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Man Chun </a:t>
            </a:r>
            <a:r>
              <a:rPr lang="en-US" dirty="0" err="1" smtClean="0"/>
              <a:t>Zheng</a:t>
            </a:r>
            <a:endParaRPr lang="en-US" dirty="0" smtClean="0"/>
          </a:p>
          <a:p>
            <a:r>
              <a:rPr lang="en-US" dirty="0" smtClean="0"/>
              <a:t>School of Computing </a:t>
            </a:r>
          </a:p>
          <a:p>
            <a:r>
              <a:rPr lang="en-US" dirty="0" smtClean="0"/>
              <a:t>National University of Singapore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85720" y="1500175"/>
          <a:ext cx="8655149" cy="3250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286280"/>
                <a:gridCol w="1725664"/>
                <a:gridCol w="1071569"/>
              </a:tblGrid>
              <a:tr h="60833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Formal</a:t>
                      </a:r>
                    </a:p>
                    <a:p>
                      <a:r>
                        <a:rPr lang="en-US" sz="1700" dirty="0" smtClean="0"/>
                        <a:t>Method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Approach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Automation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Model</a:t>
                      </a:r>
                      <a:endParaRPr lang="en-US" sz="1700" baseline="0" dirty="0"/>
                    </a:p>
                    <a:p>
                      <a:r>
                        <a:rPr lang="en-US" sz="1700" baseline="0" dirty="0" smtClean="0"/>
                        <a:t>Checker</a:t>
                      </a:r>
                    </a:p>
                  </a:txBody>
                  <a:tcPr/>
                </a:tc>
              </a:tr>
              <a:tr h="6387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LOTOS [4]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-Formalizing</a:t>
                      </a:r>
                      <a:r>
                        <a:rPr lang="en-US" sz="1800" baseline="0" dirty="0" smtClean="0"/>
                        <a:t> nesC apps</a:t>
                      </a:r>
                    </a:p>
                    <a:p>
                      <a:r>
                        <a:rPr lang="en-US" sz="1800" baseline="0" dirty="0" smtClean="0"/>
                        <a:t>-Interaction of components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977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CSP 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-Interactions</a:t>
                      </a:r>
                      <a:r>
                        <a:rPr lang="en-US" sz="1800" baseline="0" dirty="0" smtClean="0"/>
                        <a:t> between components</a:t>
                      </a:r>
                    </a:p>
                    <a:p>
                      <a:r>
                        <a:rPr lang="en-US" sz="1800" baseline="0" dirty="0" smtClean="0"/>
                        <a:t>-TinyOS scheduling &amp; preemption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FDR</a:t>
                      </a:r>
                      <a:endParaRPr lang="en-US" sz="1800" dirty="0"/>
                    </a:p>
                  </a:txBody>
                  <a:tcPr/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ProMela</a:t>
                      </a:r>
                      <a:r>
                        <a:rPr lang="en-US" sz="1800" dirty="0" smtClean="0"/>
                        <a:t> 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-Extracts</a:t>
                      </a:r>
                      <a:r>
                        <a:rPr lang="en-US" sz="1800" baseline="0" dirty="0" smtClean="0"/>
                        <a:t> model from protocol </a:t>
                      </a:r>
                      <a:r>
                        <a:rPr lang="en-US" sz="1800" baseline="0" dirty="0" err="1" smtClean="0"/>
                        <a:t>impl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r>
                        <a:rPr lang="en-US" sz="1800" baseline="0" dirty="0" smtClean="0"/>
                        <a:t>-Generate intrusion model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</a:p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i="1" dirty="0" smtClean="0"/>
                        <a:t>SLEDE </a:t>
                      </a:r>
                      <a:r>
                        <a:rPr lang="en-US" sz="1800" dirty="0" smtClean="0"/>
                        <a:t>[6,</a:t>
                      </a:r>
                      <a:r>
                        <a:rPr lang="en-US" sz="1800" baseline="0" dirty="0" smtClean="0"/>
                        <a:t> 7</a:t>
                      </a:r>
                      <a:r>
                        <a:rPr lang="en-US" sz="1800" dirty="0" smtClean="0"/>
                        <a:t>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SPIN</a:t>
                      </a:r>
                      <a:endParaRPr lang="en-US" sz="1800" dirty="0"/>
                    </a:p>
                  </a:txBody>
                  <a:tcPr/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BIP [9]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" action="ppaction://noactio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-Node</a:t>
                      </a:r>
                      <a:r>
                        <a:rPr lang="en-US" sz="1800" baseline="0" dirty="0" smtClean="0"/>
                        <a:t> model extracted from nesC</a:t>
                      </a:r>
                    </a:p>
                    <a:p>
                      <a:r>
                        <a:rPr lang="en-US" sz="1800" baseline="0" dirty="0" smtClean="0"/>
                        <a:t>-Nodes connected by BIP connectors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HyTech</a:t>
                      </a:r>
                      <a:r>
                        <a:rPr lang="en-US" sz="1800" dirty="0" smtClean="0"/>
                        <a:t>/IF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Related works: </a:t>
            </a:r>
            <a:r>
              <a:rPr lang="en-US" sz="33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Verifying TinyOS apps</a:t>
            </a:r>
            <a:endParaRPr lang="en-US" sz="33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85720" y="1500175"/>
          <a:ext cx="8655149" cy="3250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286280"/>
                <a:gridCol w="1725664"/>
                <a:gridCol w="1071569"/>
              </a:tblGrid>
              <a:tr h="60833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Formal</a:t>
                      </a:r>
                    </a:p>
                    <a:p>
                      <a:r>
                        <a:rPr lang="en-US" sz="1700" dirty="0" smtClean="0"/>
                        <a:t>Method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Approach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Automation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Model</a:t>
                      </a:r>
                      <a:endParaRPr lang="en-US" sz="1700" baseline="0" dirty="0"/>
                    </a:p>
                    <a:p>
                      <a:r>
                        <a:rPr lang="en-US" sz="1700" baseline="0" dirty="0" smtClean="0"/>
                        <a:t>Checker</a:t>
                      </a:r>
                    </a:p>
                  </a:txBody>
                  <a:tcPr/>
                </a:tc>
              </a:tr>
              <a:tr h="6387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LOTOS [4]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-Formalizing</a:t>
                      </a:r>
                      <a:r>
                        <a:rPr lang="en-US" sz="1800" baseline="0" dirty="0" smtClean="0"/>
                        <a:t> nesC apps</a:t>
                      </a:r>
                    </a:p>
                    <a:p>
                      <a:r>
                        <a:rPr lang="en-US" sz="1800" baseline="0" dirty="0" smtClean="0"/>
                        <a:t>-Interaction of components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/>
                </a:tc>
              </a:tr>
              <a:tr h="6977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CSP [5]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-Interactions</a:t>
                      </a:r>
                      <a:r>
                        <a:rPr lang="en-US" sz="1800" baseline="0" dirty="0" smtClean="0"/>
                        <a:t> between components</a:t>
                      </a:r>
                    </a:p>
                    <a:p>
                      <a:r>
                        <a:rPr lang="en-US" sz="1800" baseline="0" dirty="0" smtClean="0"/>
                        <a:t>-TinyOS scheduling &amp; preemption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FDR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ProMela</a:t>
                      </a:r>
                      <a:r>
                        <a:rPr lang="en-US" sz="1800" dirty="0" smtClean="0"/>
                        <a:t> 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-Extracts</a:t>
                      </a:r>
                      <a:r>
                        <a:rPr lang="en-US" sz="1800" baseline="0" dirty="0" smtClean="0"/>
                        <a:t> model from protocol </a:t>
                      </a:r>
                      <a:r>
                        <a:rPr lang="en-US" sz="1800" baseline="0" dirty="0" err="1" smtClean="0"/>
                        <a:t>impl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r>
                        <a:rPr lang="en-US" sz="1800" baseline="0" dirty="0" smtClean="0"/>
                        <a:t>-Generate intrusion model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</a:p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i="1" dirty="0" smtClean="0"/>
                        <a:t>SLEDE </a:t>
                      </a:r>
                      <a:r>
                        <a:rPr lang="en-US" sz="1800" dirty="0" smtClean="0"/>
                        <a:t>[6,</a:t>
                      </a:r>
                      <a:r>
                        <a:rPr lang="en-US" sz="1800" baseline="0" dirty="0" smtClean="0"/>
                        <a:t> 7</a:t>
                      </a:r>
                      <a:r>
                        <a:rPr lang="en-US" sz="1800" dirty="0" smtClean="0"/>
                        <a:t>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SPIN</a:t>
                      </a:r>
                      <a:endParaRPr lang="en-US" sz="1800" dirty="0"/>
                    </a:p>
                  </a:txBody>
                  <a:tcPr/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BIP [9]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" action="ppaction://noactio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-Node</a:t>
                      </a:r>
                      <a:r>
                        <a:rPr lang="en-US" sz="1800" baseline="0" dirty="0" smtClean="0"/>
                        <a:t> model extracted from nesC</a:t>
                      </a:r>
                    </a:p>
                    <a:p>
                      <a:r>
                        <a:rPr lang="en-US" sz="1800" baseline="0" dirty="0" smtClean="0"/>
                        <a:t>-Nodes connected by BIP connectors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HyTech</a:t>
                      </a:r>
                      <a:r>
                        <a:rPr lang="en-US" sz="1800" dirty="0" smtClean="0"/>
                        <a:t>/IF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Related works: </a:t>
            </a:r>
            <a:r>
              <a:rPr lang="en-US" sz="33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Verifying TinyOS apps</a:t>
            </a:r>
            <a:endParaRPr lang="en-US" sz="33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85720" y="1500175"/>
          <a:ext cx="8655149" cy="3250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286280"/>
                <a:gridCol w="1725664"/>
                <a:gridCol w="1071569"/>
              </a:tblGrid>
              <a:tr h="60833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Formal</a:t>
                      </a:r>
                    </a:p>
                    <a:p>
                      <a:r>
                        <a:rPr lang="en-US" sz="1700" dirty="0" smtClean="0"/>
                        <a:t>Method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Approach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Automation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Model</a:t>
                      </a:r>
                      <a:endParaRPr lang="en-US" sz="1700" baseline="0" dirty="0"/>
                    </a:p>
                    <a:p>
                      <a:r>
                        <a:rPr lang="en-US" sz="1700" baseline="0" dirty="0" smtClean="0"/>
                        <a:t>Checker</a:t>
                      </a:r>
                    </a:p>
                  </a:txBody>
                  <a:tcPr/>
                </a:tc>
              </a:tr>
              <a:tr h="6387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LOTOS [4]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-Formalizing</a:t>
                      </a:r>
                      <a:r>
                        <a:rPr lang="en-US" sz="1800" baseline="0" dirty="0" smtClean="0"/>
                        <a:t> nesC apps</a:t>
                      </a:r>
                    </a:p>
                    <a:p>
                      <a:r>
                        <a:rPr lang="en-US" sz="1800" baseline="0" dirty="0" smtClean="0"/>
                        <a:t>-Interaction of components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/>
                </a:tc>
              </a:tr>
              <a:tr h="6977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CSP 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-Interactions</a:t>
                      </a:r>
                      <a:r>
                        <a:rPr lang="en-US" sz="1800" baseline="0" dirty="0" smtClean="0"/>
                        <a:t> between components</a:t>
                      </a:r>
                    </a:p>
                    <a:p>
                      <a:r>
                        <a:rPr lang="en-US" sz="1800" baseline="0" dirty="0" smtClean="0"/>
                        <a:t>-TinyOS scheduling &amp; preemption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FDR</a:t>
                      </a:r>
                      <a:endParaRPr lang="en-US" sz="1800" dirty="0"/>
                    </a:p>
                  </a:txBody>
                  <a:tcPr/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ProMela</a:t>
                      </a:r>
                      <a:r>
                        <a:rPr lang="en-US" sz="1800" dirty="0" smtClean="0"/>
                        <a:t> [8]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-Extracts</a:t>
                      </a:r>
                      <a:r>
                        <a:rPr lang="en-US" sz="1800" baseline="0" dirty="0" smtClean="0"/>
                        <a:t> model from protocol </a:t>
                      </a:r>
                      <a:r>
                        <a:rPr lang="en-US" sz="1800" baseline="0" dirty="0" err="1" smtClean="0"/>
                        <a:t>impl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r>
                        <a:rPr lang="en-US" sz="1800" baseline="0" dirty="0" smtClean="0"/>
                        <a:t>-Generate intrusion model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</a:p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i="1" dirty="0" smtClean="0"/>
                        <a:t>SLEDE</a:t>
                      </a:r>
                      <a:r>
                        <a:rPr lang="en-US" sz="1800" i="1" baseline="0" dirty="0" smtClean="0"/>
                        <a:t> </a:t>
                      </a:r>
                      <a:r>
                        <a:rPr lang="en-US" sz="1800" dirty="0" smtClean="0"/>
                        <a:t>[6,</a:t>
                      </a:r>
                      <a:r>
                        <a:rPr lang="en-US" sz="1800" baseline="0" dirty="0" smtClean="0"/>
                        <a:t> 7</a:t>
                      </a:r>
                      <a:r>
                        <a:rPr lang="en-US" sz="1800" dirty="0" smtClean="0"/>
                        <a:t>])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SPIN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BIP [9]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" action="ppaction://noactio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-Node</a:t>
                      </a:r>
                      <a:r>
                        <a:rPr lang="en-US" sz="1800" baseline="0" dirty="0" smtClean="0"/>
                        <a:t> model extracted from nesC</a:t>
                      </a:r>
                    </a:p>
                    <a:p>
                      <a:r>
                        <a:rPr lang="en-US" sz="1800" baseline="0" dirty="0" smtClean="0"/>
                        <a:t>-Nodes connected by BIP connectors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HyTech</a:t>
                      </a:r>
                      <a:r>
                        <a:rPr lang="en-US" sz="1800" dirty="0" smtClean="0"/>
                        <a:t>/IF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Related works: </a:t>
            </a:r>
            <a:r>
              <a:rPr lang="en-US" sz="33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Verifying TinyOS apps</a:t>
            </a:r>
            <a:endParaRPr lang="en-US" sz="33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85720" y="1500175"/>
          <a:ext cx="8655149" cy="3250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286280"/>
                <a:gridCol w="1725664"/>
                <a:gridCol w="1071569"/>
              </a:tblGrid>
              <a:tr h="60833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Formal</a:t>
                      </a:r>
                    </a:p>
                    <a:p>
                      <a:r>
                        <a:rPr lang="en-US" sz="1700" dirty="0" smtClean="0"/>
                        <a:t>Method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Approach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Automation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Model</a:t>
                      </a:r>
                      <a:endParaRPr lang="en-US" sz="1700" baseline="0" dirty="0"/>
                    </a:p>
                    <a:p>
                      <a:r>
                        <a:rPr lang="en-US" sz="1700" baseline="0" dirty="0" smtClean="0"/>
                        <a:t>Checker</a:t>
                      </a:r>
                    </a:p>
                  </a:txBody>
                  <a:tcPr/>
                </a:tc>
              </a:tr>
              <a:tr h="6387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LOTOS [4]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-Formalizing</a:t>
                      </a:r>
                      <a:r>
                        <a:rPr lang="en-US" sz="1800" baseline="0" dirty="0" smtClean="0"/>
                        <a:t> nesC apps</a:t>
                      </a:r>
                    </a:p>
                    <a:p>
                      <a:r>
                        <a:rPr lang="en-US" sz="1800" baseline="0" dirty="0" smtClean="0"/>
                        <a:t>-Interaction of components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/>
                </a:tc>
              </a:tr>
              <a:tr h="6977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CSP 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-Interactions</a:t>
                      </a:r>
                      <a:r>
                        <a:rPr lang="en-US" sz="1800" baseline="0" dirty="0" smtClean="0"/>
                        <a:t> between components</a:t>
                      </a:r>
                    </a:p>
                    <a:p>
                      <a:r>
                        <a:rPr lang="en-US" sz="1800" baseline="0" dirty="0" smtClean="0"/>
                        <a:t>-TinyOS scheduling &amp; preemption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FDR</a:t>
                      </a:r>
                      <a:endParaRPr lang="en-US" sz="1800" dirty="0"/>
                    </a:p>
                  </a:txBody>
                  <a:tcPr/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ProMela</a:t>
                      </a:r>
                      <a:r>
                        <a:rPr lang="en-US" sz="1800" dirty="0" smtClean="0"/>
                        <a:t> 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-Extracts</a:t>
                      </a:r>
                      <a:r>
                        <a:rPr lang="en-US" sz="1800" baseline="0" dirty="0" smtClean="0"/>
                        <a:t> model from protocol </a:t>
                      </a:r>
                      <a:r>
                        <a:rPr lang="en-US" sz="1800" baseline="0" dirty="0" err="1" smtClean="0"/>
                        <a:t>impl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r>
                        <a:rPr lang="en-US" sz="1800" baseline="0" dirty="0" smtClean="0"/>
                        <a:t>-Generate intrusion model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</a:p>
                    <a:p>
                      <a:r>
                        <a:rPr lang="en-US" sz="1800" dirty="0" smtClean="0"/>
                        <a:t>(</a:t>
                      </a:r>
                      <a:r>
                        <a:rPr lang="en-US" sz="1800" i="1" dirty="0" smtClean="0"/>
                        <a:t>SLEDE</a:t>
                      </a:r>
                      <a:r>
                        <a:rPr lang="en-US" sz="1800" i="1" baseline="0" dirty="0" smtClean="0"/>
                        <a:t> </a:t>
                      </a:r>
                      <a:r>
                        <a:rPr lang="en-US" sz="1800" dirty="0" smtClean="0"/>
                        <a:t>[6,</a:t>
                      </a:r>
                      <a:r>
                        <a:rPr lang="en-US" sz="1800" baseline="0" dirty="0" smtClean="0"/>
                        <a:t> 7</a:t>
                      </a:r>
                      <a:r>
                        <a:rPr lang="en-US" sz="1800" dirty="0" smtClean="0"/>
                        <a:t>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SPIN</a:t>
                      </a:r>
                      <a:endParaRPr lang="en-US" sz="1800" dirty="0"/>
                    </a:p>
                  </a:txBody>
                  <a:tcPr/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BIP [9]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" action="ppaction://noaction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-Node</a:t>
                      </a:r>
                      <a:r>
                        <a:rPr lang="en-US" sz="1800" baseline="0" dirty="0" smtClean="0"/>
                        <a:t> model extracted from nesC</a:t>
                      </a:r>
                    </a:p>
                    <a:p>
                      <a:r>
                        <a:rPr lang="en-US" sz="1800" baseline="0" dirty="0" smtClean="0"/>
                        <a:t>-Nodes connected by BIP connectors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HyTech</a:t>
                      </a:r>
                      <a:r>
                        <a:rPr lang="en-US" sz="1800" dirty="0" smtClean="0"/>
                        <a:t>/IF</a:t>
                      </a:r>
                      <a:endParaRPr lang="en-US" sz="1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Related works: </a:t>
            </a:r>
            <a:r>
              <a:rPr lang="en-US" sz="33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Verifying TinyOS apps</a:t>
            </a:r>
            <a:endParaRPr lang="en-US" sz="33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481329"/>
            <a:ext cx="8715436" cy="4519440"/>
          </a:xfrm>
        </p:spPr>
        <p:txBody>
          <a:bodyPr/>
          <a:lstStyle/>
          <a:p>
            <a:r>
              <a:rPr lang="en-US" sz="3200" dirty="0" smtClean="0"/>
              <a:t>Summary</a:t>
            </a:r>
          </a:p>
          <a:p>
            <a:pPr lvl="1"/>
            <a:r>
              <a:rPr lang="en-US" sz="2600" dirty="0" smtClean="0"/>
              <a:t>Most require manual construction of models</a:t>
            </a:r>
          </a:p>
          <a:p>
            <a:pPr lvl="1"/>
            <a:r>
              <a:rPr lang="en-US" sz="2600" dirty="0" smtClean="0"/>
              <a:t>Most not consider timed aspects</a:t>
            </a:r>
          </a:p>
          <a:p>
            <a:pPr lvl="1"/>
            <a:r>
              <a:rPr lang="en-US" sz="2600" dirty="0" smtClean="0"/>
              <a:t>None implements a domain-specific verifier</a:t>
            </a:r>
          </a:p>
          <a:p>
            <a:pPr lvl="1"/>
            <a:r>
              <a:rPr lang="en-US" sz="2800" dirty="0" smtClean="0"/>
              <a:t>None has formal definitions for TinyOS/nesC</a:t>
            </a:r>
            <a:endParaRPr lang="en-US" sz="2600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Related works: </a:t>
            </a:r>
            <a:r>
              <a:rPr lang="en-US" sz="33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Verifying TinyOS apps</a:t>
            </a:r>
            <a:endParaRPr lang="en-US" sz="33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138"/>
            <a:ext cx="7829576" cy="50195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Related Works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A Lightweight framework for verifying SN apps</a:t>
            </a:r>
          </a:p>
          <a:p>
            <a:pPr lvl="2"/>
            <a:r>
              <a:rPr lang="en-US" sz="2300" dirty="0" smtClean="0"/>
              <a:t>Formally defining TinyOS/nesC</a:t>
            </a:r>
          </a:p>
          <a:p>
            <a:pPr lvl="2"/>
            <a:r>
              <a:rPr lang="en-US" sz="2300" dirty="0" smtClean="0"/>
              <a:t>nesC to RTS translation rules</a:t>
            </a:r>
          </a:p>
          <a:p>
            <a:pPr lvl="2"/>
            <a:r>
              <a:rPr lang="en-US" sz="2300" dirty="0" smtClean="0"/>
              <a:t>Verification of nesC Apps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Experiment &amp; Discussion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Two levels of scheduler: task &amp; interrupt handler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Task: deferred computation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Interrupt handler: event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Execution Model of TinyOS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643182"/>
            <a:ext cx="7296540" cy="353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Task Scheduler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Task: deferred computation, run to completion,</a:t>
            </a:r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r>
              <a:rPr lang="en-US" sz="2500" dirty="0" smtClean="0"/>
              <a:t>            no preemption between each other.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Execution Model of TinyOS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622822"/>
            <a:ext cx="6215106" cy="344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Interrupt handler Scheduler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Interrupt Handler: later ones preempt previous ones,</a:t>
            </a:r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r>
              <a:rPr lang="en-US" sz="2500" dirty="0" smtClean="0"/>
              <a:t>                               preempt tasks, run-to-completion.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Execution Model of TinyOS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86058"/>
            <a:ext cx="797991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3184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nesC[2] concepts: interface &amp; component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Interface: declares commands &amp; events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Component</a:t>
            </a:r>
            <a:endParaRPr lang="en-US" sz="2700" dirty="0" smtClean="0"/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300" dirty="0" smtClean="0"/>
              <a:t>Module: provides/uses interfaces,</a:t>
            </a:r>
          </a:p>
          <a:p>
            <a:pPr marL="886968" lvl="3" indent="-256032">
              <a:spcBef>
                <a:spcPts val="400"/>
              </a:spcBef>
              <a:buSzPct val="68000"/>
              <a:buNone/>
            </a:pPr>
            <a:r>
              <a:rPr lang="en-US" sz="2300" dirty="0" smtClean="0"/>
              <a:t>			   implements commands/events.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300" dirty="0" smtClean="0"/>
              <a:t>Configuration: provides/uses interfaces,</a:t>
            </a:r>
            <a:endParaRPr lang="en-US" sz="2200" dirty="0" smtClean="0"/>
          </a:p>
          <a:p>
            <a:pPr marL="886968" lvl="3" indent="-256032">
              <a:spcBef>
                <a:spcPts val="400"/>
              </a:spcBef>
              <a:buSzPct val="68000"/>
              <a:buNone/>
            </a:pPr>
            <a:r>
              <a:rPr lang="en-US" sz="2200" dirty="0" smtClean="0"/>
              <a:t>				   wires components to one another.</a:t>
            </a:r>
            <a:endParaRPr lang="en-US" sz="27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RTS[3]: a version of CSP with real-time extensions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Global variables, channels, complex data structure …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Process algebra: event prefix, parallel, interleave ...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Timed operations: Wait, timeout, interrupt, …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Supported by PAT[3]: simulation &amp; verification.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nesC &amp; RTS</a:t>
            </a:r>
            <a:endParaRPr lang="en-US" sz="41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138"/>
            <a:ext cx="7829576" cy="5019506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Background &amp; Motivation</a:t>
            </a:r>
          </a:p>
          <a:p>
            <a:r>
              <a:rPr lang="en-US" dirty="0" smtClean="0"/>
              <a:t>Related Works</a:t>
            </a:r>
          </a:p>
          <a:p>
            <a:pPr lvl="1"/>
            <a:r>
              <a:rPr lang="en-US" dirty="0" smtClean="0"/>
              <a:t>Formal verification of TinyOS/nesC apps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A Lightweight framework for verifying SN apps</a:t>
            </a:r>
          </a:p>
          <a:p>
            <a:r>
              <a:rPr lang="en-US" dirty="0" smtClean="0"/>
              <a:t>Experiment &amp; Discussion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Contributions &amp; Limitations</a:t>
            </a:r>
          </a:p>
          <a:p>
            <a:pPr lvl="1"/>
            <a:r>
              <a:rPr lang="en-US" dirty="0" smtClean="0"/>
              <a:t>Future 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RTS </a:t>
            </a:r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Syntax</a:t>
            </a:r>
            <a:endParaRPr lang="en-US" sz="41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" name="Picture 7" descr="2010031120060560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3887" y="1214422"/>
            <a:ext cx="8220079" cy="516929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Between nesC &amp; RTS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nesC to 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785926"/>
          <a:ext cx="807249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604"/>
                <a:gridCol w="45888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nesC app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RTS characteristics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Concurrent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/>
                        <a:t>Successful for concurrent systems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Event-driven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Event-based formalism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Hierarchy of</a:t>
                      </a:r>
                      <a:r>
                        <a:rPr lang="en-US" sz="2200" baseline="0" dirty="0" smtClean="0"/>
                        <a:t> components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Hierarchy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of processes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Wiring components</a:t>
                      </a:r>
                      <a:r>
                        <a:rPr lang="en-US" sz="2200" baseline="0" dirty="0" smtClean="0"/>
                        <a:t> with </a:t>
                      </a:r>
                    </a:p>
                    <a:p>
                      <a:r>
                        <a:rPr lang="en-US" sz="2200" baseline="0" dirty="0" smtClean="0"/>
                        <a:t>bi-directional interfaces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Processes</a:t>
                      </a:r>
                      <a:r>
                        <a:rPr lang="en-US" sz="2200" baseline="0" dirty="0" smtClean="0"/>
                        <a:t> communicate via channels, common events, shared variables, etc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Translation Rule 1: </a:t>
            </a:r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r>
              <a:rPr lang="en-US" sz="2500" dirty="0" smtClean="0"/>
              <a:t> interface </a:t>
            </a:r>
            <a:r>
              <a:rPr lang="en-US" sz="2500" dirty="0" smtClean="0">
                <a:sym typeface="Wingdings" pitchFamily="2" charset="2"/>
              </a:rPr>
              <a:t></a:t>
            </a:r>
            <a:r>
              <a:rPr lang="en-US" sz="2500" dirty="0" smtClean="0"/>
              <a:t> constants identifying commands/events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nesC to RTS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2285992"/>
          <a:ext cx="7000924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562548">
                <a:tc>
                  <a:txBody>
                    <a:bodyPr/>
                    <a:lstStyle/>
                    <a:p>
                      <a:r>
                        <a:rPr lang="en-US" sz="2000" b="1" dirty="0"/>
                        <a:t>interface </a:t>
                      </a:r>
                      <a:r>
                        <a:rPr lang="en-US" sz="2000" b="1" dirty="0" err="1"/>
                        <a:t>intf</a:t>
                      </a:r>
                      <a:endParaRPr lang="en-US" sz="2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b="1"/>
                        <a:t> RTS constant</a:t>
                      </a:r>
                      <a:endParaRPr lang="en-US" sz="2000"/>
                    </a:p>
                  </a:txBody>
                  <a:tcPr marL="0" marR="0" marT="0" marB="0" anchor="ctr"/>
                </a:tc>
              </a:tr>
              <a:tr h="2080658">
                <a:tc>
                  <a:txBody>
                    <a:bodyPr/>
                    <a:lstStyle/>
                    <a:p>
                      <a:r>
                        <a:rPr lang="en-US" sz="2000" dirty="0"/>
                        <a:t>command cmd1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command cmd2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...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event evt1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event evt2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...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#define intf_cmd1 1;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#define intf_cmd2 2;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...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#define intf_evt1 1;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#define intf_evt2 2;</a:t>
                      </a:r>
                      <a:br>
                        <a:rPr lang="en-US" sz="2000" dirty="0"/>
                      </a:br>
                      <a:r>
                        <a:rPr lang="en-US" sz="2000" dirty="0"/>
                        <a:t>...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Translation Rule 2a: </a:t>
            </a:r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r>
              <a:rPr lang="en-US" sz="2500" dirty="0" smtClean="0"/>
              <a:t> module: interface, command/event implementation,</a:t>
            </a:r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r>
              <a:rPr lang="en-US" sz="2500" dirty="0" smtClean="0"/>
              <a:t>			task, local variables,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nesC to RTS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996" y="2560593"/>
            <a:ext cx="867895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Translation Rule 2b: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700" dirty="0" smtClean="0"/>
              <a:t>   </a:t>
            </a:r>
            <a:r>
              <a:rPr lang="en-US" sz="2500" dirty="0" smtClean="0"/>
              <a:t>command, event, task implementations.</a:t>
            </a:r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nesC to RTS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2285992"/>
          <a:ext cx="7715304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56436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nesC </a:t>
                      </a:r>
                      <a:r>
                        <a:rPr lang="en-US" dirty="0" err="1" smtClean="0"/>
                        <a:t>impl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RTS structure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(comp) intf.cmd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comp_intf_cmd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comp_intf_C?id</a:t>
                      </a:r>
                      <a:r>
                        <a:rPr lang="en-US" baseline="-25000" dirty="0" err="1" smtClean="0"/>
                        <a:t>cmd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CMD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                             </a:t>
                      </a:r>
                      <a:r>
                        <a:rPr lang="en-US" dirty="0" err="1" smtClean="0"/>
                        <a:t>comp_intf_cmd</a:t>
                      </a:r>
                      <a:r>
                        <a:rPr lang="en-US" baseline="0" dirty="0" smtClean="0"/>
                        <a:t>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(comp) </a:t>
                      </a:r>
                      <a:r>
                        <a:rPr lang="en-US" dirty="0" err="1" smtClean="0"/>
                        <a:t>intf.evnt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comp_intf_evnt</a:t>
                      </a:r>
                      <a:r>
                        <a:rPr lang="en-US" baseline="0" dirty="0" smtClean="0"/>
                        <a:t> = </a:t>
                      </a:r>
                      <a:r>
                        <a:rPr lang="en-US" baseline="0" dirty="0" err="1" smtClean="0"/>
                        <a:t>comp_intf_E?id</a:t>
                      </a:r>
                      <a:r>
                        <a:rPr lang="en-US" baseline="-25000" dirty="0" err="1" smtClean="0"/>
                        <a:t>evnt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EVNT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                             </a:t>
                      </a:r>
                      <a:r>
                        <a:rPr lang="en-US" dirty="0" err="1" smtClean="0"/>
                        <a:t>comp_intf_evnt</a:t>
                      </a:r>
                      <a:r>
                        <a:rPr lang="en-US" baseline="0" dirty="0" smtClean="0"/>
                        <a:t>;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(comp) </a:t>
                      </a:r>
                      <a:r>
                        <a:rPr lang="en-US" dirty="0" err="1" smtClean="0"/>
                        <a:t>tsk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tsk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sdl?tsk</a:t>
                      </a:r>
                      <a:r>
                        <a:rPr kumimoji="0" lang="en-US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RunTask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sdl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!EOT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Tsk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Translation Rule 3: </a:t>
            </a:r>
          </a:p>
          <a:p>
            <a:pPr marL="603504" lvl="2" indent="-256032">
              <a:spcBef>
                <a:spcPts val="400"/>
              </a:spcBef>
              <a:buSzPct val="68000"/>
              <a:buNone/>
            </a:pPr>
            <a:r>
              <a:rPr lang="en-US" sz="2500" dirty="0" smtClean="0"/>
              <a:t> configuration: wiring components, </a:t>
            </a:r>
            <a:r>
              <a:rPr lang="en-US" sz="2500" dirty="0" smtClean="0">
                <a:sym typeface="Wingdings" pitchFamily="2" charset="2"/>
              </a:rPr>
              <a:t>  =.</a:t>
            </a:r>
            <a:endParaRPr lang="en-US" sz="25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nesC to RTS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2" y="2214554"/>
          <a:ext cx="8643998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915"/>
                <a:gridCol w="5787083"/>
              </a:tblGrid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RTS process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user.intf1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prov.intf2  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prov.intf2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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user.intf1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Wire =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CommandCall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|||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EventSignal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CommandCall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user_intf1_C?x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prov_intf2_C!x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CommandCall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EventSignal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prov_intf2_E?x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user_intf1_E!x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EventSignal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conf.intf1 = comp.intf2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Wire =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CommandCall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|||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EventSignal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CommandCall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conf_intf1_C?x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comp_intf2_C!x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CommandCall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EventSignal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conf_intf1_E?x -&gt; comp_intf2_E!x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EventSignal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Translation Rule 4: </a:t>
            </a:r>
            <a:r>
              <a:rPr lang="en-US" sz="2500" dirty="0" smtClean="0"/>
              <a:t>nesC statements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nesC to RTS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1806914"/>
          <a:ext cx="765460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198"/>
                <a:gridCol w="2032000"/>
                <a:gridCol w="404241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RTS Structure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assignment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= E;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event{a = E;}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atomic block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atomic{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S1; S2; 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atomic{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e1{S1} -&gt; e2{S2} -&gt; 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command call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intf.cmd(…);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comp_intf_C!constant(cmd);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 signal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signal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intf.evnt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(…);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comp_intf_E!constant(evnt);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task post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task id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tsk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Q</a:t>
                      </a:r>
                      <a:r>
                        <a:rPr kumimoji="0" lang="en-US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(task queue);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if-else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(B) A else 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= if (B) A else C;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while (B) 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WHILE = if(B) A;WHILE else Skip;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do-while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 A while (B)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WHILE = A; if(B) WHILE else Skip;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(A; B; C) 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= A;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ReFor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ReFor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= if(B) D; C;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ReFor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else Skip;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Translation Rule 5: </a:t>
            </a:r>
            <a:r>
              <a:rPr lang="en-US" sz="2500" dirty="0" smtClean="0"/>
              <a:t>task scheduler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nesC to RTS rules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178592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714488"/>
            <a:ext cx="6215106" cy="344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Translation Rule 5: </a:t>
            </a:r>
            <a:r>
              <a:rPr lang="en-US" sz="2500" dirty="0" smtClean="0"/>
              <a:t>task scheduler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78592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1763618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#define EOT -1;</a:t>
            </a:r>
          </a:p>
          <a:p>
            <a:r>
              <a:rPr lang="en-US" dirty="0" smtClean="0"/>
              <a:t>channel </a:t>
            </a:r>
            <a:r>
              <a:rPr lang="en-US" dirty="0" err="1" smtClean="0"/>
              <a:t>sdl</a:t>
            </a:r>
            <a:r>
              <a:rPr lang="en-US" dirty="0" smtClean="0"/>
              <a:t> 0;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&lt;Queue&gt; Q</a:t>
            </a:r>
            <a:r>
              <a:rPr lang="en-US" baseline="-25000" dirty="0" smtClean="0"/>
              <a:t>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tsk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TaskSdl</a:t>
            </a:r>
            <a:r>
              <a:rPr lang="en-US" dirty="0" smtClean="0"/>
              <a:t> = if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</a:t>
            </a:r>
            <a:r>
              <a:rPr lang="en-US" dirty="0" err="1" smtClean="0"/>
              <a:t>.Count</a:t>
            </a:r>
            <a:r>
              <a:rPr lang="en-US" dirty="0" smtClean="0"/>
              <a:t>()! = 0) {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getTask</a:t>
            </a:r>
            <a:r>
              <a:rPr lang="en-US" dirty="0" smtClean="0"/>
              <a:t>{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tsk</a:t>
            </a:r>
            <a:r>
              <a:rPr lang="en-US" dirty="0" smtClean="0"/>
              <a:t>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</a:t>
            </a:r>
            <a:r>
              <a:rPr lang="en-US" dirty="0" err="1" smtClean="0"/>
              <a:t>.First</a:t>
            </a:r>
            <a:r>
              <a:rPr lang="en-US" dirty="0" smtClean="0"/>
              <a:t>()}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sdl!id</a:t>
            </a:r>
            <a:r>
              <a:rPr lang="en-US" baseline="-25000" dirty="0" err="1" smtClean="0"/>
              <a:t>tsk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		 </a:t>
            </a:r>
            <a:r>
              <a:rPr lang="en-US" dirty="0" err="1" smtClean="0"/>
              <a:t>sdl?EOT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deTask</a:t>
            </a:r>
            <a:r>
              <a:rPr lang="en-US" dirty="0" smtClean="0"/>
              <a:t>{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</a:t>
            </a:r>
            <a:r>
              <a:rPr lang="en-US" dirty="0" err="1" smtClean="0"/>
              <a:t>.Dequeue</a:t>
            </a:r>
            <a:r>
              <a:rPr lang="en-US" dirty="0" smtClean="0"/>
              <a:t>()}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TaskSdl</a:t>
            </a:r>
            <a:endParaRPr lang="en-US" dirty="0" smtClean="0"/>
          </a:p>
          <a:p>
            <a:r>
              <a:rPr lang="en-US" dirty="0" smtClean="0"/>
              <a:t>	   }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nesC to RTS rules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dirty="0" smtClean="0"/>
              <a:t>Translation Rule 5: </a:t>
            </a:r>
            <a:r>
              <a:rPr lang="en-US" sz="2500" dirty="0" smtClean="0"/>
              <a:t>task scheduler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Finally, the whole app: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78592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1763618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#define EOT -1;</a:t>
            </a:r>
          </a:p>
          <a:p>
            <a:r>
              <a:rPr lang="en-US" dirty="0" smtClean="0"/>
              <a:t>channel </a:t>
            </a:r>
            <a:r>
              <a:rPr lang="en-US" dirty="0" err="1" smtClean="0"/>
              <a:t>sdl</a:t>
            </a:r>
            <a:r>
              <a:rPr lang="en-US" dirty="0" smtClean="0"/>
              <a:t> 0;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&lt;Queue&gt; Q</a:t>
            </a:r>
            <a:r>
              <a:rPr lang="en-US" baseline="-25000" dirty="0" smtClean="0"/>
              <a:t>t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tsk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TaskSdl</a:t>
            </a:r>
            <a:r>
              <a:rPr lang="en-US" dirty="0" smtClean="0"/>
              <a:t> = if (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</a:t>
            </a:r>
            <a:r>
              <a:rPr lang="en-US" dirty="0" err="1" smtClean="0"/>
              <a:t>.Count</a:t>
            </a:r>
            <a:r>
              <a:rPr lang="en-US" dirty="0" smtClean="0"/>
              <a:t>()! = 0) {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getTask</a:t>
            </a:r>
            <a:r>
              <a:rPr lang="en-US" dirty="0" smtClean="0"/>
              <a:t>{</a:t>
            </a:r>
            <a:r>
              <a:rPr lang="en-US" dirty="0" err="1" smtClean="0"/>
              <a:t>id</a:t>
            </a:r>
            <a:r>
              <a:rPr lang="en-US" baseline="-25000" dirty="0" err="1" smtClean="0"/>
              <a:t>tsk</a:t>
            </a:r>
            <a:r>
              <a:rPr lang="en-US" dirty="0" smtClean="0"/>
              <a:t>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</a:t>
            </a:r>
            <a:r>
              <a:rPr lang="en-US" dirty="0" err="1" smtClean="0"/>
              <a:t>.First</a:t>
            </a:r>
            <a:r>
              <a:rPr lang="en-US" dirty="0" smtClean="0"/>
              <a:t>()}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sdl!id</a:t>
            </a:r>
            <a:r>
              <a:rPr lang="en-US" baseline="-25000" dirty="0" err="1" smtClean="0"/>
              <a:t>tsk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		 </a:t>
            </a:r>
            <a:r>
              <a:rPr lang="en-US" dirty="0" err="1" smtClean="0"/>
              <a:t>sdl?EOT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deTask</a:t>
            </a:r>
            <a:r>
              <a:rPr lang="en-US" dirty="0" smtClean="0"/>
              <a:t>{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</a:t>
            </a:r>
            <a:r>
              <a:rPr lang="en-US" dirty="0" err="1" smtClean="0"/>
              <a:t>.Dequeue</a:t>
            </a:r>
            <a:r>
              <a:rPr lang="en-US" dirty="0" smtClean="0"/>
              <a:t>()}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TaskSdl</a:t>
            </a:r>
            <a:endParaRPr lang="en-US" dirty="0" smtClean="0"/>
          </a:p>
          <a:p>
            <a:r>
              <a:rPr lang="en-US" dirty="0" smtClean="0"/>
              <a:t>	   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786" y="4857760"/>
            <a:ext cx="7072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System = </a:t>
            </a:r>
            <a:r>
              <a:rPr lang="en-US" sz="2000" dirty="0" err="1" smtClean="0"/>
              <a:t>TaskSdl</a:t>
            </a:r>
            <a:r>
              <a:rPr lang="en-US" sz="2000" dirty="0" smtClean="0"/>
              <a:t> |||</a:t>
            </a:r>
            <a:r>
              <a:rPr lang="en-US" sz="2000" dirty="0" err="1" smtClean="0"/>
              <a:t>Comp_Sync</a:t>
            </a:r>
            <a:r>
              <a:rPr lang="en-US" sz="2000" dirty="0" smtClean="0"/>
              <a:t> ||| … </a:t>
            </a:r>
            <a:r>
              <a:rPr lang="en-US" sz="2000" dirty="0" err="1" smtClean="0"/>
              <a:t>Comp_Sync</a:t>
            </a:r>
            <a:endParaRPr lang="en-US" sz="2000" dirty="0" smtClean="0"/>
          </a:p>
          <a:p>
            <a:r>
              <a:rPr lang="en-US" sz="2000" dirty="0" smtClean="0"/>
              <a:t>	||| </a:t>
            </a:r>
            <a:r>
              <a:rPr lang="en-US" sz="2000" dirty="0" err="1" smtClean="0"/>
              <a:t>Comp_Async</a:t>
            </a:r>
            <a:r>
              <a:rPr lang="en-US" sz="2000" dirty="0" smtClean="0"/>
              <a:t> ||| … ||| </a:t>
            </a:r>
            <a:r>
              <a:rPr lang="en-US" sz="2000" dirty="0" err="1" smtClean="0"/>
              <a:t>Comp_Async</a:t>
            </a:r>
            <a:r>
              <a:rPr lang="en-US" sz="2000" dirty="0" smtClean="0"/>
              <a:t>;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14366" y="28573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lvl="1">
              <a:spcBef>
                <a:spcPct val="0"/>
              </a:spcBef>
            </a:pPr>
            <a:r>
              <a:rPr 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nesC to RTS rules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138"/>
            <a:ext cx="7829576" cy="5019506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Background &amp; Motivation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Related Works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Methodology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Experiment &amp; Discussion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500" dirty="0" smtClean="0"/>
              <a:t>Types of Properties in PAT [16,17,18]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78592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95232" y="1781163"/>
          <a:ext cx="8786874" cy="456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414"/>
                <a:gridCol w="3345808"/>
                <a:gridCol w="3857652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600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Assertion 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Property</a:t>
                      </a:r>
                      <a:endParaRPr lang="en-US" sz="1600" i="0" dirty="0"/>
                    </a:p>
                  </a:txBody>
                  <a:tcPr/>
                </a:tc>
              </a:tr>
              <a:tr h="343540"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Deadlockfree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#assert System </a:t>
                      </a:r>
                      <a:r>
                        <a:rPr kumimoji="0" lang="en-US" sz="16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deadlockfree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system is deadlock free.</a:t>
                      </a:r>
                      <a:endParaRPr lang="en-US" sz="1600" i="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1600" i="0" dirty="0" smtClean="0"/>
                    </a:p>
                    <a:p>
                      <a:r>
                        <a:rPr lang="en-US" sz="1600" i="0" dirty="0" smtClean="0"/>
                        <a:t>Divergence</a:t>
                      </a:r>
                    </a:p>
                    <a:p>
                      <a:r>
                        <a:rPr lang="en-US" sz="1600" i="0" dirty="0" smtClean="0"/>
                        <a:t>Freeness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#assert System </a:t>
                      </a:r>
                      <a:r>
                        <a:rPr kumimoji="0" lang="en-US" sz="16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divergencefree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system is divergence free.</a:t>
                      </a:r>
                      <a:endParaRPr lang="en-US" sz="1600" i="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#assert System </a:t>
                      </a:r>
                      <a:r>
                        <a:rPr kumimoji="0" lang="en-US" sz="16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divergencefree</a:t>
                      </a:r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&lt;T&gt;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system is timed divergence free.</a:t>
                      </a:r>
                      <a:endParaRPr lang="en-US" sz="1600" i="0" dirty="0"/>
                    </a:p>
                  </a:txBody>
                  <a:tcPr/>
                </a:tc>
              </a:tr>
              <a:tr h="335924"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Reachability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#assert System reaches </a:t>
                      </a:r>
                      <a:r>
                        <a:rPr kumimoji="0" lang="en-US" sz="16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ledon</a:t>
                      </a:r>
                      <a:r>
                        <a:rPr kumimoji="0" lang="en-US" sz="1600" i="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en-US" sz="1600" i="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system reaches the state </a:t>
                      </a:r>
                      <a:r>
                        <a:rPr kumimoji="0" lang="en-US" sz="16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ledon</a:t>
                      </a:r>
                      <a:r>
                        <a:rPr kumimoji="0" lang="en-US" sz="1600" i="0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i="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1600" i="0" dirty="0" smtClean="0"/>
                    </a:p>
                    <a:p>
                      <a:r>
                        <a:rPr lang="en-US" sz="1600" i="0" dirty="0" smtClean="0"/>
                        <a:t>Temporal</a:t>
                      </a:r>
                    </a:p>
                    <a:p>
                      <a:r>
                        <a:rPr lang="en-US" sz="1600" i="0" dirty="0" smtClean="0"/>
                        <a:t>Properties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#assert System |=</a:t>
                      </a:r>
                    </a:p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[](BlinkC.Timer0.fired</a:t>
                      </a:r>
                      <a:endParaRPr kumimoji="0" lang="en-US" sz="16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 pitchFamily="2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Timer0 is fired infinitely often.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#assert System |=</a:t>
                      </a:r>
                    </a:p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[](BlinkC.Timer0.fired </a:t>
                      </a:r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</a:t>
                      </a:r>
                    </a:p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(&lt;&gt; LedsC.Leds.led0Toggole))</a:t>
                      </a:r>
                      <a:endParaRPr kumimoji="0" lang="en-US" sz="16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led0 should eventually be toggled whenever Timer0 is fired.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endParaRPr lang="en-US" sz="1600" i="0" dirty="0" smtClean="0"/>
                    </a:p>
                    <a:p>
                      <a:endParaRPr lang="en-US" sz="1600" i="0" dirty="0" smtClean="0"/>
                    </a:p>
                    <a:p>
                      <a:r>
                        <a:rPr lang="en-US" sz="1600" i="0" dirty="0" smtClean="0"/>
                        <a:t>Refinement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#assert System refines 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traces of the system is a</a:t>
                      </a:r>
                    </a:p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subset of those of P1.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#assert System refines&lt;T&gt; 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timed traces of the system is a subset of those of P2.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rPr>
              <a:t>Verification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78592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rPr>
              <a:t>Overview of the framework</a:t>
            </a:r>
            <a:endParaRPr lang="en-US" sz="41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000240"/>
            <a:ext cx="7787640" cy="356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138"/>
            <a:ext cx="7829576" cy="50195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Related Works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Methodology</a:t>
            </a:r>
          </a:p>
          <a:p>
            <a:r>
              <a:rPr lang="en-US" dirty="0" smtClean="0"/>
              <a:t>Experiment &amp; Discussion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500" dirty="0" smtClean="0"/>
              <a:t>	</a:t>
            </a:r>
            <a:endParaRPr lang="en-US" sz="1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000" dirty="0" smtClean="0"/>
              <a:t>	 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78592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Example: </a:t>
            </a:r>
            <a:r>
              <a:rPr lang="en-US" sz="4100" b="1" kern="1200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BlinkTask</a:t>
            </a:r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app</a:t>
            </a:r>
            <a:endParaRPr lang="en-US" sz="30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 descr="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142984"/>
            <a:ext cx="7786742" cy="4195896"/>
          </a:xfrm>
          <a:prstGeom prst="rect">
            <a:avLst/>
          </a:prstGeom>
        </p:spPr>
      </p:pic>
      <p:pic>
        <p:nvPicPr>
          <p:cNvPr id="14" name="Picture 13" descr="5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0232" y="1142984"/>
            <a:ext cx="5214974" cy="5159259"/>
          </a:xfrm>
          <a:prstGeom prst="rect">
            <a:avLst/>
          </a:prstGeom>
        </p:spPr>
      </p:pic>
      <p:pic>
        <p:nvPicPr>
          <p:cNvPr id="17" name="Picture 16" descr="2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1104204"/>
            <a:ext cx="6072230" cy="5723347"/>
          </a:xfrm>
          <a:prstGeom prst="rect">
            <a:avLst/>
          </a:prstGeom>
        </p:spPr>
      </p:pic>
      <p:pic>
        <p:nvPicPr>
          <p:cNvPr id="10" name="Picture 9" descr="6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1112652"/>
            <a:ext cx="7572428" cy="5641144"/>
          </a:xfrm>
          <a:prstGeom prst="rect">
            <a:avLst/>
          </a:prstGeom>
        </p:spPr>
      </p:pic>
      <p:pic>
        <p:nvPicPr>
          <p:cNvPr id="12" name="Picture 11" descr="1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28662" y="1104204"/>
            <a:ext cx="7000923" cy="563512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652"/>
            <a:ext cx="9088245" cy="535785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500" dirty="0" smtClean="0"/>
              <a:t>	</a:t>
            </a:r>
            <a:endParaRPr lang="en-US" sz="1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en-US" sz="2000" dirty="0" smtClean="0"/>
              <a:t>	 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1785926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1714488"/>
          <a:ext cx="7786741" cy="257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571636"/>
                <a:gridCol w="1473283"/>
                <a:gridCol w="1713720"/>
                <a:gridCol w="1527904"/>
              </a:tblGrid>
              <a:tr h="367395"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kumimoji="0" lang="en-US" sz="18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Assertion</a:t>
                      </a:r>
                      <a:endParaRPr kumimoji="0" lang="en-US" sz="18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</a:t>
                      </a:r>
                      <a:endParaRPr kumimoji="0" lang="en-US" sz="18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States</a:t>
                      </a:r>
                      <a:endParaRPr kumimoji="0" lang="en-US" sz="18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Time(s)</a:t>
                      </a:r>
                      <a:endParaRPr kumimoji="0" lang="en-US" sz="18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7395">
                <a:tc rowSpan="3">
                  <a:txBody>
                    <a:bodyPr/>
                    <a:lstStyle/>
                    <a:p>
                      <a:r>
                        <a:rPr kumimoji="0" lang="en-US" sz="18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BlinkTask</a:t>
                      </a:r>
                      <a:endParaRPr kumimoji="0" lang="en-US" sz="18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timer, </a:t>
                      </a:r>
                    </a:p>
                    <a:p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397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0.18 </a:t>
                      </a:r>
                    </a:p>
                  </a:txBody>
                  <a:tcPr marL="68580" marR="68580" marT="0" marB="0"/>
                </a:tc>
              </a:tr>
              <a:tr h="367395">
                <a:tc vMerge="1">
                  <a:txBody>
                    <a:bodyPr/>
                    <a:lstStyle/>
                    <a:p>
                      <a:endParaRPr kumimoji="0" lang="en-US" sz="16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1,926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0.50 </a:t>
                      </a:r>
                    </a:p>
                  </a:txBody>
                  <a:tcPr marL="68580" marR="68580" marT="0" marB="0"/>
                </a:tc>
              </a:tr>
              <a:tr h="367395">
                <a:tc vMerge="1">
                  <a:txBody>
                    <a:bodyPr/>
                    <a:lstStyle/>
                    <a:p>
                      <a:endParaRPr kumimoji="0" lang="en-US" sz="16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1,875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0.55 </a:t>
                      </a:r>
                    </a:p>
                  </a:txBody>
                  <a:tcPr marL="68580" marR="68580" marT="0" marB="0"/>
                </a:tc>
              </a:tr>
              <a:tr h="367395">
                <a:tc rowSpan="3">
                  <a:txBody>
                    <a:bodyPr/>
                    <a:lstStyle/>
                    <a:p>
                      <a:r>
                        <a:rPr kumimoji="0" lang="en-US" sz="18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BlinkTask</a:t>
                      </a: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 timers,</a:t>
                      </a:r>
                    </a:p>
                    <a:p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en-US" sz="180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leds</a:t>
                      </a: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P1’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158,668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78.27 </a:t>
                      </a:r>
                    </a:p>
                  </a:txBody>
                  <a:tcPr marL="68580" marR="68580" marT="0" marB="0"/>
                </a:tc>
              </a:tr>
              <a:tr h="367395">
                <a:tc vMerge="1">
                  <a:txBody>
                    <a:bodyPr/>
                    <a:lstStyle/>
                    <a:p>
                      <a:endParaRPr kumimoji="0" lang="en-US" sz="16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P2’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1,397,580</a:t>
                      </a:r>
                      <a:endParaRPr kumimoji="0" lang="en-US" sz="18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1,420.72</a:t>
                      </a: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367395">
                <a:tc vMerge="1">
                  <a:txBody>
                    <a:bodyPr/>
                    <a:lstStyle/>
                    <a:p>
                      <a:endParaRPr kumimoji="0" lang="en-US" sz="16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P3’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1,238,588</a:t>
                      </a:r>
                      <a:endParaRPr kumimoji="0" lang="en-US" sz="18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1,039.30</a:t>
                      </a:r>
                      <a:endParaRPr kumimoji="0" lang="en-US" sz="18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4352931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P1: #assert System </a:t>
            </a:r>
            <a:r>
              <a:rPr lang="en-US" dirty="0" err="1" smtClean="0"/>
              <a:t>deadlockfree</a:t>
            </a:r>
            <a:r>
              <a:rPr lang="en-US" dirty="0" smtClean="0"/>
              <a:t>;</a:t>
            </a:r>
          </a:p>
          <a:p>
            <a:r>
              <a:rPr lang="en-US" dirty="0" smtClean="0"/>
              <a:t>P2: []&lt;&gt; </a:t>
            </a:r>
            <a:r>
              <a:rPr lang="en-US" dirty="0" err="1" smtClean="0"/>
              <a:t>BlinkC.Timer.fired</a:t>
            </a:r>
            <a:r>
              <a:rPr lang="en-US" dirty="0" smtClean="0"/>
              <a:t>;</a:t>
            </a:r>
          </a:p>
          <a:p>
            <a:r>
              <a:rPr lang="en-US" dirty="0" smtClean="0"/>
              <a:t>P3: [] (</a:t>
            </a:r>
            <a:r>
              <a:rPr lang="en-US" dirty="0" err="1" smtClean="0"/>
              <a:t>BlinkC.Timer.fired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(&lt;&gt; LedsC.Leds.led0Toggle));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Experiment results</a:t>
            </a:r>
            <a:endParaRPr lang="en-US" sz="30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572560" cy="428628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Lack of formal description of nesC or TinyOS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26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800" dirty="0" smtClean="0"/>
              <a:t>Ongoing solution:</a:t>
            </a:r>
            <a:endParaRPr lang="en-US" sz="2600" dirty="0" smtClean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600" dirty="0" smtClean="0"/>
              <a:t>Define operational semantics of nesC (Sec. 3-A)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600" dirty="0" smtClean="0"/>
              <a:t>Define RTS semantics of TinyOS/nesC (Sec. 3-A)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600" dirty="0" smtClean="0"/>
              <a:t>Prove the bi-simulation between the above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Discussion: </a:t>
            </a:r>
            <a:r>
              <a:rPr lang="en-US" sz="35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is the approach sound?</a:t>
            </a:r>
            <a:endParaRPr lang="en-US" sz="35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138"/>
            <a:ext cx="7829576" cy="50195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Related Works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Methodology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Experiment &amp; Discussion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Contributions &amp; Limitations</a:t>
            </a:r>
          </a:p>
          <a:p>
            <a:pPr lvl="1"/>
            <a:r>
              <a:rPr lang="en-US" dirty="0" smtClean="0"/>
              <a:t>Future 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43956" cy="4525963"/>
          </a:xfrm>
        </p:spPr>
        <p:txBody>
          <a:bodyPr/>
          <a:lstStyle/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Verifying TinyOS apps for many properties</a:t>
            </a:r>
          </a:p>
          <a:p>
            <a:pPr lvl="1"/>
            <a:r>
              <a:rPr lang="en-US" dirty="0" smtClean="0"/>
              <a:t>Automatically extracted RTS models from nesC code</a:t>
            </a:r>
          </a:p>
          <a:p>
            <a:pPr lvl="1"/>
            <a:r>
              <a:rPr lang="en-US" dirty="0" smtClean="0"/>
              <a:t>Model generation &amp; verification in one framework</a:t>
            </a:r>
          </a:p>
          <a:p>
            <a:pPr lvl="1"/>
            <a:r>
              <a:rPr lang="en-US" dirty="0" smtClean="0"/>
              <a:t>Formal definitions of TinyOS/nesC</a:t>
            </a:r>
          </a:p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Some syntax of nesC not supported</a:t>
            </a:r>
          </a:p>
          <a:p>
            <a:pPr lvl="1"/>
            <a:r>
              <a:rPr lang="en-US" dirty="0" smtClean="0"/>
              <a:t>Weak scalability</a:t>
            </a:r>
          </a:p>
          <a:p>
            <a:pPr lvl="1"/>
            <a:r>
              <a:rPr lang="en-US" dirty="0" smtClean="0"/>
              <a:t>Only model individual nodes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&amp; Limitations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48" y="1481328"/>
            <a:ext cx="8543956" cy="501950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Completeness: develop full nesC-syntax supports</a:t>
            </a:r>
          </a:p>
          <a:p>
            <a:pPr lvl="1"/>
            <a:r>
              <a:rPr lang="en-US" dirty="0" smtClean="0"/>
              <a:t>Multiple wiring, </a:t>
            </a:r>
            <a:r>
              <a:rPr lang="en-US" dirty="0" err="1" smtClean="0"/>
              <a:t>struct</a:t>
            </a:r>
            <a:r>
              <a:rPr lang="en-US" dirty="0" smtClean="0"/>
              <a:t>, pointer, etc.</a:t>
            </a:r>
          </a:p>
          <a:p>
            <a:r>
              <a:rPr lang="en-US" dirty="0" smtClean="0"/>
              <a:t>Optimization: fix state space explosion problem</a:t>
            </a:r>
          </a:p>
          <a:p>
            <a:pPr lvl="1"/>
            <a:r>
              <a:rPr lang="en-US" dirty="0" smtClean="0"/>
              <a:t>Make translation rules abstract –- smaller</a:t>
            </a:r>
          </a:p>
          <a:p>
            <a:pPr lvl="1"/>
            <a:r>
              <a:rPr lang="en-US" dirty="0" smtClean="0"/>
              <a:t>Develop more efficient verification techniques -- faster</a:t>
            </a:r>
          </a:p>
          <a:p>
            <a:r>
              <a:rPr lang="en-US" dirty="0" smtClean="0"/>
              <a:t>Further -- Direct verification</a:t>
            </a:r>
          </a:p>
          <a:p>
            <a:pPr lvl="1"/>
            <a:r>
              <a:rPr lang="en-US" dirty="0" smtClean="0"/>
              <a:t>Translation-based: usually tedious, need to prove</a:t>
            </a:r>
          </a:p>
          <a:p>
            <a:pPr lvl="1"/>
            <a:r>
              <a:rPr lang="en-US" dirty="0" smtClean="0"/>
              <a:t>Need to define operational semantics of nesC</a:t>
            </a:r>
          </a:p>
          <a:p>
            <a:r>
              <a:rPr lang="en-US" dirty="0" smtClean="0"/>
              <a:t>Model the whole network</a:t>
            </a:r>
          </a:p>
          <a:p>
            <a:pPr lvl="1"/>
            <a:r>
              <a:rPr lang="en-US" dirty="0" smtClean="0"/>
              <a:t>Interaction between nodes and environments</a:t>
            </a:r>
          </a:p>
          <a:p>
            <a:pPr lvl="1"/>
            <a:r>
              <a:rPr lang="en-US" dirty="0" smtClean="0"/>
              <a:t>Probabilistic model checking (e.g. </a:t>
            </a:r>
            <a:r>
              <a:rPr lang="en-US" dirty="0" err="1" smtClean="0"/>
              <a:t>msg</a:t>
            </a:r>
            <a:r>
              <a:rPr lang="en-US" dirty="0" smtClean="0"/>
              <a:t> loss)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48" y="1267014"/>
            <a:ext cx="8543956" cy="5019506"/>
          </a:xfrm>
        </p:spPr>
        <p:txBody>
          <a:bodyPr>
            <a:noAutofit/>
          </a:bodyPr>
          <a:lstStyle/>
          <a:p>
            <a:r>
              <a:rPr lang="en-US" sz="1600" dirty="0" smtClean="0"/>
              <a:t>[1] J. Hill, R. </a:t>
            </a:r>
            <a:r>
              <a:rPr lang="en-US" sz="1600" dirty="0" err="1" smtClean="0"/>
              <a:t>Szewczyk</a:t>
            </a:r>
            <a:r>
              <a:rPr lang="en-US" sz="1600" dirty="0" smtClean="0"/>
              <a:t>, A.W. an S. </a:t>
            </a:r>
            <a:r>
              <a:rPr lang="en-US" sz="1600" dirty="0" err="1" smtClean="0"/>
              <a:t>Hollar</a:t>
            </a:r>
            <a:r>
              <a:rPr lang="en-US" sz="1600" dirty="0" smtClean="0"/>
              <a:t>, D. Culler, and K. </a:t>
            </a:r>
            <a:r>
              <a:rPr lang="en-US" sz="1600" dirty="0" err="1" smtClean="0"/>
              <a:t>Pister</a:t>
            </a:r>
            <a:r>
              <a:rPr lang="en-US" sz="1600" dirty="0" smtClean="0"/>
              <a:t>, “System architecture directions for networked sensors,” in </a:t>
            </a:r>
            <a:r>
              <a:rPr lang="en-US" sz="1600" i="1" dirty="0" smtClean="0"/>
              <a:t>PLOS’00, 2000, pp. 93–104.</a:t>
            </a:r>
          </a:p>
          <a:p>
            <a:r>
              <a:rPr lang="de-DE" sz="1600" dirty="0" smtClean="0"/>
              <a:t>[2] D. Gay, P. Levis, R. v. Behren, M. Welsh, E. Brewer, </a:t>
            </a:r>
            <a:r>
              <a:rPr lang="en-US" sz="1600" dirty="0" smtClean="0"/>
              <a:t>and D. Culler, “The nesC language: a holistic approach to networked embedded systems,” in </a:t>
            </a:r>
            <a:r>
              <a:rPr lang="en-US" sz="1600" i="1" dirty="0" smtClean="0"/>
              <a:t>PLDI’03, 2003, pp. 1–11.</a:t>
            </a:r>
          </a:p>
          <a:p>
            <a:r>
              <a:rPr lang="en-US" sz="1600" dirty="0" smtClean="0"/>
              <a:t>[3] J. Sun, Y. Liu, J. S. Dong, and H. H. Wang, “Verifying </a:t>
            </a:r>
            <a:r>
              <a:rPr lang="en-US" sz="1600" dirty="0" err="1" smtClean="0"/>
              <a:t>stateful</a:t>
            </a:r>
            <a:r>
              <a:rPr lang="en-US" sz="1600" dirty="0" smtClean="0"/>
              <a:t> timed CSP using implicit clocks and zone abstraction,” in </a:t>
            </a:r>
            <a:r>
              <a:rPr lang="en-US" sz="1600" i="1" dirty="0" smtClean="0"/>
              <a:t>ICFEM’09, 2009.</a:t>
            </a:r>
          </a:p>
          <a:p>
            <a:r>
              <a:rPr lang="en-US" sz="1600" dirty="0" smtClean="0"/>
              <a:t>[4] N. S. Rosa and P. R. F. Cunha, “</a:t>
            </a:r>
            <a:r>
              <a:rPr lang="en-US" sz="1600" dirty="0" err="1" smtClean="0"/>
              <a:t>Behavioural</a:t>
            </a:r>
            <a:r>
              <a:rPr lang="en-US" sz="1600" dirty="0" smtClean="0"/>
              <a:t> specification of wireless sensor network applications,” in </a:t>
            </a:r>
            <a:r>
              <a:rPr lang="en-US" sz="1600" i="1" dirty="0" smtClean="0"/>
              <a:t>GIIS’07, 2007, pp. </a:t>
            </a:r>
            <a:r>
              <a:rPr lang="en-US" sz="1600" dirty="0" smtClean="0"/>
              <a:t>66–72.</a:t>
            </a:r>
          </a:p>
          <a:p>
            <a:r>
              <a:rPr lang="en-US" sz="1600" dirty="0" smtClean="0"/>
              <a:t>[5] A. I. </a:t>
            </a:r>
            <a:r>
              <a:rPr lang="en-US" sz="1600" dirty="0" err="1" smtClean="0"/>
              <a:t>McInnes</a:t>
            </a:r>
            <a:r>
              <a:rPr lang="en-US" sz="1600" dirty="0" smtClean="0"/>
              <a:t>, “Using CSP to model and analyze TinyOS applications,” in </a:t>
            </a:r>
            <a:r>
              <a:rPr lang="en-US" sz="1600" i="1" dirty="0" smtClean="0"/>
              <a:t>IEEE ECBS’09, 2009, pp. 79–88.</a:t>
            </a:r>
          </a:p>
          <a:p>
            <a:r>
              <a:rPr lang="en-US" sz="1600" dirty="0" smtClean="0"/>
              <a:t>[6] Y. Hanna and H. </a:t>
            </a:r>
            <a:r>
              <a:rPr lang="en-US" sz="1600" dirty="0" err="1" smtClean="0"/>
              <a:t>Rajan</a:t>
            </a:r>
            <a:r>
              <a:rPr lang="en-US" sz="1600" dirty="0" smtClean="0"/>
              <a:t>, “</a:t>
            </a:r>
            <a:r>
              <a:rPr lang="en-US" sz="1600" dirty="0" err="1" smtClean="0"/>
              <a:t>Slede</a:t>
            </a:r>
            <a:r>
              <a:rPr lang="en-US" sz="1600" dirty="0" smtClean="0"/>
              <a:t>: framework for automatic verification of sensor network security protocol implementations,” in </a:t>
            </a:r>
            <a:r>
              <a:rPr lang="en-US" sz="1600" i="1" dirty="0" smtClean="0"/>
              <a:t>ICSE Companion’09, 2009, pp. 427–428.</a:t>
            </a:r>
          </a:p>
          <a:p>
            <a:r>
              <a:rPr lang="en-US" sz="1600" dirty="0" smtClean="0"/>
              <a:t>[7] Y. Hanna, H. </a:t>
            </a:r>
            <a:r>
              <a:rPr lang="en-US" sz="1600" dirty="0" err="1" smtClean="0"/>
              <a:t>Rajan</a:t>
            </a:r>
            <a:r>
              <a:rPr lang="en-US" sz="1600" dirty="0" smtClean="0"/>
              <a:t>, and W. Zhang, “</a:t>
            </a:r>
            <a:r>
              <a:rPr lang="en-US" sz="1600" dirty="0" err="1" smtClean="0"/>
              <a:t>Slede</a:t>
            </a:r>
            <a:r>
              <a:rPr lang="en-US" sz="1600" dirty="0" smtClean="0"/>
              <a:t>: a domain-specific verification framework for sensor network security protocol implementations,” in </a:t>
            </a:r>
            <a:r>
              <a:rPr lang="en-US" sz="1600" i="1" dirty="0" smtClean="0"/>
              <a:t>WISEC’08, 2008, pp. 109–118.</a:t>
            </a:r>
          </a:p>
          <a:p>
            <a:r>
              <a:rPr lang="en-US" sz="1600" dirty="0" smtClean="0"/>
              <a:t>[8] G. J. </a:t>
            </a:r>
            <a:r>
              <a:rPr lang="en-US" sz="1600" dirty="0" err="1" smtClean="0"/>
              <a:t>Holzmann</a:t>
            </a:r>
            <a:r>
              <a:rPr lang="en-US" sz="1600" dirty="0" smtClean="0"/>
              <a:t>, “Software model checking with SPIN,” </a:t>
            </a:r>
            <a:r>
              <a:rPr lang="en-US" sz="1600" i="1" dirty="0" smtClean="0"/>
              <a:t>Advances in Computers, pp. 78–109, 2005.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58204" cy="5072098"/>
          </a:xfrm>
        </p:spPr>
        <p:txBody>
          <a:bodyPr/>
          <a:lstStyle/>
          <a:p>
            <a:r>
              <a:rPr lang="en-US" dirty="0" smtClean="0"/>
              <a:t>Sensor Networks [1]</a:t>
            </a:r>
          </a:p>
          <a:p>
            <a:pPr lvl="1"/>
            <a:r>
              <a:rPr lang="en-US" dirty="0" smtClean="0"/>
              <a:t>Limited physical memory (&lt;1 </a:t>
            </a:r>
            <a:r>
              <a:rPr lang="en-US" dirty="0" err="1" smtClean="0"/>
              <a:t>mb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Constrained power supply</a:t>
            </a:r>
          </a:p>
          <a:p>
            <a:pPr lvl="1"/>
            <a:r>
              <a:rPr lang="en-US" dirty="0" smtClean="0"/>
              <a:t>High concurrency</a:t>
            </a:r>
          </a:p>
          <a:p>
            <a:r>
              <a:rPr lang="en-US" dirty="0" smtClean="0"/>
              <a:t>TinyOS [2]</a:t>
            </a:r>
          </a:p>
          <a:p>
            <a:pPr lvl="1"/>
            <a:r>
              <a:rPr lang="en-US" dirty="0" smtClean="0"/>
              <a:t>Small size (&lt;400 kb)</a:t>
            </a:r>
          </a:p>
          <a:p>
            <a:pPr lvl="1"/>
            <a:r>
              <a:rPr lang="en-US" dirty="0" smtClean="0"/>
              <a:t>Component-based programming model</a:t>
            </a:r>
          </a:p>
          <a:p>
            <a:pPr lvl="1"/>
            <a:r>
              <a:rPr lang="en-US" dirty="0" smtClean="0"/>
              <a:t>Implemented by nesC [2]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1448" y="1285860"/>
            <a:ext cx="8543956" cy="5019506"/>
          </a:xfrm>
        </p:spPr>
        <p:txBody>
          <a:bodyPr>
            <a:noAutofit/>
          </a:bodyPr>
          <a:lstStyle/>
          <a:p>
            <a:r>
              <a:rPr lang="en-US" sz="1600" dirty="0" smtClean="0"/>
              <a:t>[9] A. </a:t>
            </a:r>
            <a:r>
              <a:rPr lang="en-US" sz="1600" dirty="0" err="1" smtClean="0"/>
              <a:t>Basu</a:t>
            </a:r>
            <a:r>
              <a:rPr lang="en-US" sz="1600" dirty="0" smtClean="0"/>
              <a:t>, L. </a:t>
            </a:r>
            <a:r>
              <a:rPr lang="en-US" sz="1600" dirty="0" err="1" smtClean="0"/>
              <a:t>Mounier</a:t>
            </a:r>
            <a:r>
              <a:rPr lang="en-US" sz="1600" dirty="0" smtClean="0"/>
              <a:t>, M. </a:t>
            </a:r>
            <a:r>
              <a:rPr lang="en-US" sz="1600" dirty="0" err="1" smtClean="0"/>
              <a:t>Poulhi`es</a:t>
            </a:r>
            <a:r>
              <a:rPr lang="en-US" sz="1600" dirty="0" smtClean="0"/>
              <a:t>, J. </a:t>
            </a:r>
            <a:r>
              <a:rPr lang="en-US" sz="1600" dirty="0" err="1" smtClean="0"/>
              <a:t>Pulou</a:t>
            </a:r>
            <a:r>
              <a:rPr lang="en-US" sz="1600" dirty="0" smtClean="0"/>
              <a:t>, and J. </a:t>
            </a:r>
            <a:r>
              <a:rPr lang="en-US" sz="1600" dirty="0" err="1" smtClean="0"/>
              <a:t>Sifakis</a:t>
            </a:r>
            <a:r>
              <a:rPr lang="en-US" sz="1600" dirty="0" smtClean="0"/>
              <a:t>, “Using BIP for modeling and verification of networked systems – a Case study on TinyOS-based networks,” in </a:t>
            </a:r>
            <a:r>
              <a:rPr lang="en-US" sz="1600" i="1" dirty="0" smtClean="0"/>
              <a:t>NCA’07, </a:t>
            </a:r>
            <a:r>
              <a:rPr lang="en-US" sz="1600" dirty="0" smtClean="0"/>
              <a:t>2007, pp. 257–260.</a:t>
            </a:r>
          </a:p>
          <a:p>
            <a:r>
              <a:rPr lang="en-US" sz="1600" dirty="0" smtClean="0"/>
              <a:t>[10] J. Sun, Y. Liu, J. S. Dong, and J. Pang, “PAT: towards flexible verification under fairness,” in </a:t>
            </a:r>
            <a:r>
              <a:rPr lang="en-US" sz="1600" i="1" dirty="0" smtClean="0"/>
              <a:t>CAV, 2009, pp. 709–714.</a:t>
            </a:r>
          </a:p>
          <a:p>
            <a:r>
              <a:rPr lang="en-US" sz="1600" dirty="0" smtClean="0"/>
              <a:t>[11] J. Sun, Y. Liu, J. S. Dong, and H. H. Wang, “Specifying and verifying event-based fairness enhanced systems,” in </a:t>
            </a:r>
            <a:r>
              <a:rPr lang="en-US" sz="1600" i="1" dirty="0" smtClean="0"/>
              <a:t>ICFEM, </a:t>
            </a:r>
            <a:r>
              <a:rPr lang="en-US" sz="1600" dirty="0" smtClean="0"/>
              <a:t>2008, pp. 5–24.</a:t>
            </a:r>
          </a:p>
          <a:p>
            <a:r>
              <a:rPr lang="en-US" sz="1600" dirty="0" smtClean="0"/>
              <a:t>[12] B. P. </a:t>
            </a:r>
            <a:r>
              <a:rPr lang="en-US" sz="1600" dirty="0" err="1" smtClean="0"/>
              <a:t>Mahony</a:t>
            </a:r>
            <a:r>
              <a:rPr lang="en-US" sz="1600" dirty="0" smtClean="0"/>
              <a:t> and J. S. Dong, “Timed communicating Object Z,” </a:t>
            </a:r>
            <a:r>
              <a:rPr lang="en-US" sz="1600" i="1" dirty="0" smtClean="0"/>
              <a:t>IEEE Trans. Software Eng., vol. 26, no. 2, pp. 150–177, </a:t>
            </a:r>
            <a:r>
              <a:rPr lang="en-US" sz="1600" dirty="0" smtClean="0"/>
              <a:t>2000.</a:t>
            </a:r>
          </a:p>
          <a:p>
            <a:r>
              <a:rPr lang="en-US" sz="1600" dirty="0" smtClean="0"/>
              <a:t>[13] ——, “Blending Object-Z and Timed CSP: an introduction to TCOZ,” in </a:t>
            </a:r>
            <a:r>
              <a:rPr lang="en-US" sz="1600" i="1" dirty="0" smtClean="0"/>
              <a:t>ICSE, 1998, pp. 95–104.</a:t>
            </a:r>
          </a:p>
          <a:p>
            <a:r>
              <a:rPr lang="en-US" sz="1600" dirty="0" smtClean="0"/>
              <a:t>[14] “PAT website,” http://www.comp.nus.edu.sg/</a:t>
            </a:r>
            <a:r>
              <a:rPr lang="en-US" sz="1600" i="1" dirty="0" smtClean="0"/>
              <a:t>∼pat/.</a:t>
            </a:r>
          </a:p>
          <a:p>
            <a:r>
              <a:rPr lang="en-US" sz="1600" dirty="0" smtClean="0"/>
              <a:t>[15] J. Sun, Y. Liu, J. S. Dong, and J. Sun, “Bounded model checking of compositional processes,” in </a:t>
            </a:r>
            <a:r>
              <a:rPr lang="en-US" sz="1600" i="1" dirty="0" smtClean="0"/>
              <a:t>TASE’08, 2008, pp. </a:t>
            </a:r>
            <a:r>
              <a:rPr lang="en-US" sz="1600" dirty="0" smtClean="0"/>
              <a:t>23–30.</a:t>
            </a:r>
          </a:p>
          <a:p>
            <a:r>
              <a:rPr lang="en-US" sz="1600" dirty="0" smtClean="0"/>
              <a:t>[16] Y. Liu, W. Chen, Y. A. Liu, and J. Sun, “Model checking </a:t>
            </a:r>
            <a:r>
              <a:rPr lang="en-US" sz="1600" dirty="0" err="1" smtClean="0"/>
              <a:t>linearizability</a:t>
            </a:r>
            <a:r>
              <a:rPr lang="en-US" sz="1600" dirty="0" smtClean="0"/>
              <a:t> via refinement,” in </a:t>
            </a:r>
            <a:r>
              <a:rPr lang="en-US" sz="1600" i="1" dirty="0" smtClean="0"/>
              <a:t>FM’09, 2009, pp. 321–337.</a:t>
            </a:r>
            <a:endParaRPr 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92867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5000" dirty="0" smtClean="0"/>
              <a:t>The End</a:t>
            </a:r>
          </a:p>
          <a:p>
            <a:pPr algn="ctr"/>
            <a:r>
              <a:rPr lang="en-US" sz="5000" i="1" dirty="0" smtClean="0"/>
              <a:t>Thank You!</a:t>
            </a:r>
            <a:endParaRPr lang="en-US" sz="5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58204" cy="5072098"/>
          </a:xfrm>
        </p:spPr>
        <p:txBody>
          <a:bodyPr/>
          <a:lstStyle/>
          <a:p>
            <a:r>
              <a:rPr lang="en-US" dirty="0" smtClean="0"/>
              <a:t>Correctness &amp; Reliability of SN</a:t>
            </a:r>
          </a:p>
          <a:p>
            <a:pPr lvl="1"/>
            <a:r>
              <a:rPr lang="en-US" dirty="0" smtClean="0"/>
              <a:t>A SN system could be …</a:t>
            </a:r>
          </a:p>
          <a:p>
            <a:pPr lvl="2"/>
            <a:r>
              <a:rPr lang="en-US" dirty="0" smtClean="0"/>
              <a:t>Autonomous system (e.g. Home automation )</a:t>
            </a:r>
          </a:p>
          <a:p>
            <a:pPr lvl="2"/>
            <a:r>
              <a:rPr lang="en-US" dirty="0" smtClean="0"/>
              <a:t>Safety-critical system (e.g. Forest fire detection)</a:t>
            </a:r>
          </a:p>
          <a:p>
            <a:pPr lvl="2"/>
            <a:r>
              <a:rPr lang="en-US" dirty="0" smtClean="0"/>
              <a:t>Concurrent system</a:t>
            </a:r>
          </a:p>
          <a:p>
            <a:pPr lvl="1"/>
            <a:r>
              <a:rPr lang="en-US" dirty="0" smtClean="0"/>
              <a:t>Undesirable things:</a:t>
            </a:r>
          </a:p>
          <a:p>
            <a:pPr lvl="2"/>
            <a:r>
              <a:rPr lang="en-US" dirty="0" smtClean="0"/>
              <a:t>Design errors</a:t>
            </a:r>
          </a:p>
          <a:p>
            <a:pPr lvl="2"/>
            <a:r>
              <a:rPr lang="en-US" dirty="0" smtClean="0"/>
              <a:t>Frequent failures</a:t>
            </a:r>
          </a:p>
          <a:p>
            <a:pPr lvl="1"/>
            <a:r>
              <a:rPr lang="en-US" dirty="0" smtClean="0"/>
              <a:t>Testing and Simulation (TOSSIM)</a:t>
            </a:r>
          </a:p>
          <a:p>
            <a:pPr lvl="2"/>
            <a:r>
              <a:rPr lang="en-US" dirty="0" smtClean="0"/>
              <a:t>Still not sufficient: Unknown bugs</a:t>
            </a:r>
          </a:p>
          <a:p>
            <a:pPr lvl="1"/>
            <a:r>
              <a:rPr lang="en-US" dirty="0" smtClean="0"/>
              <a:t>Model checking -- a better solution (</a:t>
            </a:r>
            <a:r>
              <a:rPr lang="en-US" smtClean="0"/>
              <a:t>gurantee)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r>
              <a:rPr lang="en-US" dirty="0" smtClean="0"/>
              <a:t>Model </a:t>
            </a:r>
            <a:r>
              <a:rPr lang="en-US" sz="2800" dirty="0" smtClean="0"/>
              <a:t>Checking</a:t>
            </a:r>
            <a:endParaRPr lang="en-US" dirty="0" smtClean="0"/>
          </a:p>
          <a:p>
            <a:pPr lvl="1"/>
            <a:r>
              <a:rPr lang="en-US" dirty="0" smtClean="0"/>
              <a:t>Approach</a:t>
            </a:r>
          </a:p>
          <a:p>
            <a:pPr lvl="2"/>
            <a:r>
              <a:rPr lang="en-US" dirty="0" smtClean="0"/>
              <a:t>Construct a formal model </a:t>
            </a:r>
          </a:p>
          <a:p>
            <a:pPr lvl="2"/>
            <a:r>
              <a:rPr lang="en-US" dirty="0" smtClean="0"/>
              <a:t>Prove by exhaustively exploring the state space</a:t>
            </a:r>
          </a:p>
          <a:p>
            <a:pPr lvl="1"/>
            <a:r>
              <a:rPr lang="en-US" dirty="0" smtClean="0"/>
              <a:t>Pros</a:t>
            </a:r>
          </a:p>
          <a:p>
            <a:pPr lvl="2"/>
            <a:r>
              <a:rPr lang="en-US" dirty="0" smtClean="0"/>
              <a:t>Detect errors/bugs thoroughly</a:t>
            </a:r>
          </a:p>
          <a:p>
            <a:pPr lvl="2"/>
            <a:r>
              <a:rPr lang="en-US" dirty="0" smtClean="0"/>
              <a:t>Increase correctness &amp; reliability</a:t>
            </a:r>
          </a:p>
          <a:p>
            <a:pPr lvl="1"/>
            <a:r>
              <a:rPr lang="en-US" dirty="0" smtClean="0"/>
              <a:t>Cons</a:t>
            </a:r>
          </a:p>
          <a:p>
            <a:pPr lvl="2"/>
            <a:r>
              <a:rPr lang="en-US" dirty="0" smtClean="0"/>
              <a:t>Construction of formal model manually is </a:t>
            </a:r>
            <a:r>
              <a:rPr lang="en-US" i="1" dirty="0" smtClean="0"/>
              <a:t>Expensive</a:t>
            </a:r>
          </a:p>
          <a:p>
            <a:pPr lvl="2"/>
            <a:r>
              <a:rPr lang="en-US" dirty="0" smtClean="0"/>
              <a:t>State space explosion problem is </a:t>
            </a:r>
            <a:r>
              <a:rPr lang="en-US" i="1" dirty="0" smtClean="0"/>
              <a:t>Common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/>
          <a:lstStyle/>
          <a:p>
            <a:r>
              <a:rPr lang="en-US" dirty="0" smtClean="0"/>
              <a:t>TinyOS/nesC</a:t>
            </a:r>
          </a:p>
          <a:p>
            <a:pPr lvl="1"/>
            <a:r>
              <a:rPr lang="en-US" dirty="0" smtClean="0"/>
              <a:t>Mainstream sensor operating system </a:t>
            </a:r>
          </a:p>
          <a:p>
            <a:r>
              <a:rPr lang="en-US" dirty="0" smtClean="0"/>
              <a:t>Correctness &amp; Reliability</a:t>
            </a:r>
          </a:p>
          <a:p>
            <a:pPr lvl="1"/>
            <a:r>
              <a:rPr lang="en-US" dirty="0" smtClean="0"/>
              <a:t>Formal verification -- Model Checking</a:t>
            </a:r>
          </a:p>
          <a:p>
            <a:r>
              <a:rPr lang="en-US" dirty="0" smtClean="0"/>
              <a:t>Low-cost verification</a:t>
            </a:r>
          </a:p>
          <a:p>
            <a:pPr lvl="1"/>
            <a:r>
              <a:rPr lang="en-US" dirty="0" smtClean="0"/>
              <a:t>Automatic generation of formal models</a:t>
            </a:r>
          </a:p>
          <a:p>
            <a:r>
              <a:rPr lang="en-US" dirty="0" smtClean="0"/>
              <a:t>Our work</a:t>
            </a:r>
          </a:p>
          <a:p>
            <a:pPr lvl="1">
              <a:buNone/>
            </a:pPr>
            <a:r>
              <a:rPr lang="en-US" sz="2800" dirty="0" smtClean="0"/>
              <a:t>	</a:t>
            </a:r>
            <a:r>
              <a:rPr lang="en-US" sz="2800" u="sng" dirty="0" smtClean="0"/>
              <a:t>Lightweight approach for automatically verifying TinyOS/nesC apps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7829576" cy="45720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  <a:endParaRPr lang="en-US" dirty="0" smtClean="0"/>
          </a:p>
          <a:p>
            <a:r>
              <a:rPr lang="en-US" dirty="0" smtClean="0"/>
              <a:t>Related Works</a:t>
            </a:r>
          </a:p>
          <a:p>
            <a:pPr lvl="1"/>
            <a:r>
              <a:rPr lang="en-US" dirty="0" smtClean="0"/>
              <a:t>Formal verification of TinyOS/nesC apps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Methodology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Experiment &amp; Discussion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dirty="0" smtClean="0"/>
              <a:t>Outline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endParaRPr lang="en-US" sz="27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4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Related works: </a:t>
            </a:r>
            <a:r>
              <a:rPr lang="en-US" sz="33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Verifying TinyOS apps</a:t>
            </a:r>
            <a:endParaRPr lang="en-US" sz="33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0562-59AB-44D3-8189-33403212A94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85720" y="1500175"/>
          <a:ext cx="8655149" cy="3250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286280"/>
                <a:gridCol w="1725664"/>
                <a:gridCol w="1071569"/>
              </a:tblGrid>
              <a:tr h="60833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Formal</a:t>
                      </a:r>
                    </a:p>
                    <a:p>
                      <a:r>
                        <a:rPr lang="en-US" sz="1700" dirty="0" smtClean="0"/>
                        <a:t>Method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Approach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Automation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Model</a:t>
                      </a:r>
                      <a:endParaRPr lang="en-US" sz="1700" baseline="0" dirty="0"/>
                    </a:p>
                    <a:p>
                      <a:r>
                        <a:rPr lang="en-US" sz="1700" baseline="0" dirty="0" smtClean="0"/>
                        <a:t>Checker</a:t>
                      </a:r>
                    </a:p>
                  </a:txBody>
                  <a:tcPr/>
                </a:tc>
              </a:tr>
              <a:tr h="6387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LOTOS [4]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-Formalizing</a:t>
                      </a:r>
                      <a:r>
                        <a:rPr lang="en-US" sz="1800" baseline="0" dirty="0" smtClean="0"/>
                        <a:t> nesC apps</a:t>
                      </a:r>
                    </a:p>
                    <a:p>
                      <a:r>
                        <a:rPr lang="en-US" sz="1800" baseline="0" dirty="0" smtClean="0"/>
                        <a:t>-Interaction of components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</a:t>
                      </a:r>
                      <a:endParaRPr lang="en-US" sz="1800" dirty="0"/>
                    </a:p>
                  </a:txBody>
                  <a:tcPr/>
                </a:tc>
              </a:tr>
              <a:tr h="6977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CSP 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-Interactions</a:t>
                      </a:r>
                      <a:r>
                        <a:rPr lang="en-US" sz="1800" baseline="0" dirty="0" smtClean="0"/>
                        <a:t> between components</a:t>
                      </a:r>
                    </a:p>
                    <a:p>
                      <a:r>
                        <a:rPr lang="en-US" sz="1800" baseline="0" dirty="0" smtClean="0"/>
                        <a:t>-TinyOS scheduling &amp; preemption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Manual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FDR</a:t>
                      </a:r>
                      <a:endParaRPr lang="en-US" sz="1800" dirty="0"/>
                    </a:p>
                  </a:txBody>
                  <a:tcPr/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ProMela</a:t>
                      </a:r>
                      <a:r>
                        <a:rPr lang="en-US" sz="1800" dirty="0" smtClean="0"/>
                        <a:t> [8]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-Extracts</a:t>
                      </a:r>
                      <a:r>
                        <a:rPr lang="en-US" sz="1800" baseline="0" dirty="0" smtClean="0"/>
                        <a:t> model from protocol </a:t>
                      </a:r>
                      <a:r>
                        <a:rPr lang="en-US" sz="1800" baseline="0" dirty="0" err="1" smtClean="0"/>
                        <a:t>impl</a:t>
                      </a:r>
                      <a:r>
                        <a:rPr lang="en-US" sz="1800" baseline="0" dirty="0" smtClean="0"/>
                        <a:t>.</a:t>
                      </a:r>
                    </a:p>
                    <a:p>
                      <a:r>
                        <a:rPr lang="en-US" sz="1800" baseline="0" dirty="0" smtClean="0"/>
                        <a:t>-Generate intrusion model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</a:t>
                      </a:r>
                      <a:r>
                        <a:rPr lang="en-US" sz="1800" i="1" dirty="0" smtClean="0"/>
                        <a:t>SLEDE </a:t>
                      </a:r>
                      <a:r>
                        <a:rPr lang="en-US" sz="1800" dirty="0" smtClean="0"/>
                        <a:t>[6,</a:t>
                      </a:r>
                      <a:r>
                        <a:rPr lang="en-US" sz="1800" baseline="0" dirty="0" smtClean="0"/>
                        <a:t> 7</a:t>
                      </a:r>
                      <a:r>
                        <a:rPr lang="en-US" sz="1800" dirty="0" smtClean="0"/>
                        <a:t>])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SPIN</a:t>
                      </a:r>
                      <a:endParaRPr lang="en-US" sz="1800" dirty="0"/>
                    </a:p>
                  </a:txBody>
                  <a:tcPr/>
                </a:tc>
              </a:tr>
              <a:tr h="6515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BIP [9]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" action="ppaction://noactio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-Node</a:t>
                      </a:r>
                      <a:r>
                        <a:rPr lang="en-US" sz="1800" baseline="0" dirty="0" smtClean="0"/>
                        <a:t> model extracted from nesC</a:t>
                      </a:r>
                    </a:p>
                    <a:p>
                      <a:r>
                        <a:rPr lang="en-US" sz="1800" baseline="0" dirty="0" smtClean="0"/>
                        <a:t>-Nodes connected by BIP connectors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HyTech</a:t>
                      </a:r>
                      <a:r>
                        <a:rPr lang="en-US" sz="1800" dirty="0" smtClean="0"/>
                        <a:t>/IF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CCE8C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CCE8C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CCE8C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CCE8C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4567</TotalTime>
  <Words>2332</Words>
  <Application>Microsoft Office PowerPoint</Application>
  <PresentationFormat>On-screen Show (4:3)</PresentationFormat>
  <Paragraphs>624</Paragraphs>
  <Slides>41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Concourse</vt:lpstr>
      <vt:lpstr>An Automatic Approach  To Verify  Sensor Network Systems</vt:lpstr>
      <vt:lpstr>Outline</vt:lpstr>
      <vt:lpstr>Outline</vt:lpstr>
      <vt:lpstr>Background</vt:lpstr>
      <vt:lpstr>Background</vt:lpstr>
      <vt:lpstr>Background</vt:lpstr>
      <vt:lpstr>Motivation</vt:lpstr>
      <vt:lpstr>Outline</vt:lpstr>
      <vt:lpstr>Related works: Verifying TinyOS apps</vt:lpstr>
      <vt:lpstr>Related works: Verifying TinyOS apps</vt:lpstr>
      <vt:lpstr>Related works: Verifying TinyOS apps</vt:lpstr>
      <vt:lpstr>Related works: Verifying TinyOS apps</vt:lpstr>
      <vt:lpstr>Related works: Verifying TinyOS apps</vt:lpstr>
      <vt:lpstr>Related works: Verifying TinyOS apps</vt:lpstr>
      <vt:lpstr>Outline</vt:lpstr>
      <vt:lpstr>Execution Model of TinyOS</vt:lpstr>
      <vt:lpstr>Execution Model of TinyOS</vt:lpstr>
      <vt:lpstr>Execution Model of TinyOS</vt:lpstr>
      <vt:lpstr>nesC &amp; RTS</vt:lpstr>
      <vt:lpstr>RTS Syntax</vt:lpstr>
      <vt:lpstr>nesC to RTS</vt:lpstr>
      <vt:lpstr>nesC to RTS rules</vt:lpstr>
      <vt:lpstr>nesC to RTS rules</vt:lpstr>
      <vt:lpstr>nesC to RTS rules</vt:lpstr>
      <vt:lpstr>nesC to RTS rules</vt:lpstr>
      <vt:lpstr>nesC to RTS rules</vt:lpstr>
      <vt:lpstr>nesC to RTS rules</vt:lpstr>
      <vt:lpstr>nesC to RTS rules</vt:lpstr>
      <vt:lpstr>Slide 29</vt:lpstr>
      <vt:lpstr>Verification</vt:lpstr>
      <vt:lpstr>Overview of the framework</vt:lpstr>
      <vt:lpstr>Outline</vt:lpstr>
      <vt:lpstr>Example: BlinkTask app</vt:lpstr>
      <vt:lpstr>Experiment results</vt:lpstr>
      <vt:lpstr>Discussion: is the approach sound?</vt:lpstr>
      <vt:lpstr>Outline</vt:lpstr>
      <vt:lpstr>Contributions &amp; Limitations</vt:lpstr>
      <vt:lpstr>Future Work</vt:lpstr>
      <vt:lpstr>Reference</vt:lpstr>
      <vt:lpstr>Reference</vt:lpstr>
      <vt:lpstr>Slide 41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Verification of Sensor Network Systems</dc:title>
  <dc:creator>soc</dc:creator>
  <cp:lastModifiedBy>manchun</cp:lastModifiedBy>
  <cp:revision>369</cp:revision>
  <dcterms:created xsi:type="dcterms:W3CDTF">2010-03-06T05:50:46Z</dcterms:created>
  <dcterms:modified xsi:type="dcterms:W3CDTF">2010-06-10T04:43:39Z</dcterms:modified>
</cp:coreProperties>
</file>